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7" r:id="rId2"/>
    <p:sldId id="258" r:id="rId3"/>
    <p:sldId id="259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62" r:id="rId12"/>
    <p:sldId id="263" r:id="rId13"/>
    <p:sldId id="285" r:id="rId14"/>
    <p:sldId id="286" r:id="rId15"/>
    <p:sldId id="271" r:id="rId16"/>
    <p:sldId id="290" r:id="rId17"/>
    <p:sldId id="291" r:id="rId18"/>
    <p:sldId id="287" r:id="rId19"/>
    <p:sldId id="288" r:id="rId20"/>
    <p:sldId id="28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5E5"/>
    <a:srgbClr val="BFD8DE"/>
    <a:srgbClr val="C2D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2" autoAdjust="0"/>
    <p:restoredTop sz="79748" autoAdjust="0"/>
  </p:normalViewPr>
  <p:slideViewPr>
    <p:cSldViewPr snapToGrid="0">
      <p:cViewPr varScale="1">
        <p:scale>
          <a:sx n="106" d="100"/>
          <a:sy n="106" d="100"/>
        </p:scale>
        <p:origin x="208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F401F-3D4D-4B6A-A06A-959317C4CCF6}" type="datetimeFigureOut">
              <a:rPr lang="ko-KR" altLang="en-US" smtClean="0"/>
              <a:t>2020. 10. 1.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D2AA2-CBEC-48EA-99B3-8AFFC7E06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9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정보의 수학적 정의는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이벤트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일어날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확룰인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log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표현할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이벤트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일어날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확룰이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높을 수록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놀라움의 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표현하는 정보의 값은 줄어듭니다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13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크로스 엔트로피는 </a:t>
            </a:r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H(p)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분포인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엔트로피와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divergence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합으로 정의되어 있습니다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divergence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 무엇인지에 대해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다음장에서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알아보도록 합시다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37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KL-divergence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정의에 대해 알아보기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전에 이해를 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쉽게하고자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한가지 상황을 가정해보고자 하는데요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장면이 어떤 영화인지 아시나요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..?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 영화 인터스텔라의 한 장면입니다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주인공 쿠퍼가 우주로 떠나기 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우주 탐사선에 여러 중요한 정보를 담고 떠나야 하는 상황을 가정해봅시다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우주 탐사선의 컴퓨터에 넣을 수 있는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최대용량이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제한되어 있기 때문에 모든 데이터를 다 가져갈 수 는 없다고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숫자로 데이터를 표현할 수 있는 정규분포로 실제 데이터를 압축해서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전송하다고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그래서 이 그래프에서 빨간 실선은 실제 데이터의 분포를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초록색의 점선은 정규분포로 압축하여 표현한 데이터라고 할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정규분포로 압축한 데이터가 실제 데이터를 잘 표현한 것으로 보이시나요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한눈에 보아도 압축된 데이터가 실제 데이터를 잘 표현하지 못하고 있음을 알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맞지 않는다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이유가 눈으로 보기에 그렇다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말하는 것은 논리적이지 않기 때문에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두 분포가 얼마나 다른지를 수치적으로 설명할 수 있어야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149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두 확률 분포의 다름을 설명하는 함수가 바로 </a:t>
            </a:r>
            <a:r>
              <a:rPr lang="en-US" altLang="ko-KR" dirty="0"/>
              <a:t>KDL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89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공식을 적용했을 때 아까 그래프에서 초록 점선과 빨간 실선 두 그래프의 </a:t>
            </a:r>
            <a:r>
              <a:rPr lang="en-US" altLang="ko-KR" dirty="0"/>
              <a:t>KLD</a:t>
            </a:r>
            <a:r>
              <a:rPr lang="ko-KR" altLang="en-US" dirty="0"/>
              <a:t>는 </a:t>
            </a:r>
            <a:r>
              <a:rPr lang="en-US" altLang="ko-KR" dirty="0"/>
              <a:t>1.222999</a:t>
            </a:r>
            <a:r>
              <a:rPr lang="ko-KR" altLang="en-US" dirty="0"/>
              <a:t>정도의 값이 나오게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좀 더 잘 맞는 확률 분포를 그려보도록 합시다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경우 파란색 점선과 빨간색 실선의 </a:t>
            </a:r>
            <a:r>
              <a:rPr lang="en-US" altLang="ko-KR" dirty="0"/>
              <a:t>KLD</a:t>
            </a:r>
            <a:r>
              <a:rPr lang="ko-KR" altLang="en-US" dirty="0"/>
              <a:t>는 </a:t>
            </a:r>
            <a:r>
              <a:rPr lang="en-US" altLang="ko-KR" dirty="0"/>
              <a:t>0.4156…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파란색 점선의 </a:t>
            </a:r>
            <a:r>
              <a:rPr lang="ko-KR" altLang="en-US" dirty="0" err="1"/>
              <a:t>정규분포가</a:t>
            </a:r>
            <a:r>
              <a:rPr lang="ko-KR" altLang="en-US" dirty="0"/>
              <a:t> 실제 데이터를 초록 점선에 비해 더 잘 표현한다는 사실을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</a:t>
            </a:r>
            <a:r>
              <a:rPr lang="en-US" altLang="ko-KR" dirty="0"/>
              <a:t>KLD</a:t>
            </a:r>
            <a:r>
              <a:rPr lang="ko-KR" altLang="en-US" dirty="0"/>
              <a:t>는 두 </a:t>
            </a:r>
            <a:r>
              <a:rPr lang="ko-KR" altLang="en-US" dirty="0" err="1"/>
              <a:t>확룰</a:t>
            </a:r>
            <a:r>
              <a:rPr lang="ko-KR" altLang="en-US" dirty="0"/>
              <a:t> 분포의 다름의 정도를 설명합니다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88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베이즈안</a:t>
            </a:r>
            <a:r>
              <a:rPr lang="ko-KR" altLang="en-US" dirty="0"/>
              <a:t> 관점</a:t>
            </a:r>
            <a:r>
              <a:rPr lang="en-US" altLang="ko-KR" dirty="0"/>
              <a:t>? </a:t>
            </a:r>
            <a:r>
              <a:rPr lang="ko-KR" altLang="en-US" dirty="0"/>
              <a:t>확률을 </a:t>
            </a:r>
            <a:r>
              <a:rPr lang="en-US" altLang="ko-KR" dirty="0"/>
              <a:t>“</a:t>
            </a:r>
            <a:r>
              <a:rPr lang="ko-KR" altLang="en-US" dirty="0"/>
              <a:t>그 사건이 일어난 횟수의 장기적인 비율</a:t>
            </a:r>
            <a:r>
              <a:rPr lang="en-US" altLang="ko-KR" dirty="0"/>
              <a:t>” </a:t>
            </a:r>
            <a:r>
              <a:rPr lang="ko-KR" altLang="en-US" dirty="0"/>
              <a:t>이라고 정의하는 </a:t>
            </a:r>
            <a:r>
              <a:rPr lang="ko-KR" altLang="en-US" dirty="0" err="1"/>
              <a:t>빈도론과는</a:t>
            </a:r>
            <a:r>
              <a:rPr lang="ko-KR" altLang="en-US" dirty="0"/>
              <a:t> 다르게 </a:t>
            </a:r>
            <a:r>
              <a:rPr lang="en-US" altLang="ko-KR" dirty="0"/>
              <a:t>＂</a:t>
            </a:r>
            <a:r>
              <a:rPr lang="ko-KR" altLang="en-US" dirty="0"/>
              <a:t>지식 또는 믿음의 정도를 나타내는 양</a:t>
            </a:r>
            <a:r>
              <a:rPr lang="en-US" altLang="ko-KR" dirty="0"/>
              <a:t>”</a:t>
            </a:r>
            <a:r>
              <a:rPr lang="ko-KR" altLang="en-US" dirty="0" err="1"/>
              <a:t>으로</a:t>
            </a:r>
            <a:r>
              <a:rPr lang="ko-KR" altLang="en-US" dirty="0"/>
              <a:t> 확률을 정의하는 것이 </a:t>
            </a:r>
            <a:r>
              <a:rPr lang="ko-KR" altLang="en-US" dirty="0" err="1"/>
              <a:t>베이지안의</a:t>
            </a:r>
            <a:r>
              <a:rPr lang="ko-KR" altLang="en-US" dirty="0"/>
              <a:t> 관점</a:t>
            </a:r>
            <a:endParaRPr lang="en-US" altLang="ko-KR" dirty="0"/>
          </a:p>
          <a:p>
            <a:r>
              <a:rPr lang="ko-KR" altLang="en-US" dirty="0" err="1"/>
              <a:t>라이클리후드</a:t>
            </a:r>
            <a:r>
              <a:rPr lang="ko-KR" altLang="en-US" dirty="0"/>
              <a:t> </a:t>
            </a:r>
            <a:r>
              <a:rPr lang="ko-KR" altLang="en-US" dirty="0" err="1"/>
              <a:t>레티오란</a:t>
            </a:r>
            <a:r>
              <a:rPr lang="en-US" altLang="ko-KR" dirty="0"/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어떠한 값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임의의 분포로부터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되었을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likelihood ratio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분포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분포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나왔을 확률을 의미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라이클리후드란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가능도로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바탕으로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관측결과의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확률을 의미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사전확률이란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설계자가 알고 합리적으로 추정하고 있는 모델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식에서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로그로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비꾸어주면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오른쪽과 같은 식을 얻을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바꿔준 이유는 로그 내부에서는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곱셉은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나눗셈은 차로 바꿀 수 있기 때문입니다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likelihood ratio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부릅니담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34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likelihood ratio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취해준 값이 바로 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 divergence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정리하면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 divergence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얼마나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sampled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분포 대신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분포로부터 나왔는지를 나타내는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likelihood ratio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기대값입니다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정리가 잘 되셨나요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/>
              <a:t>네</a:t>
            </a:r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해석해보면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distribution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경우에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 divergence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표현할 때 손실된 정보의 양을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앞의 그래프를 통한 예에서 압축된 데이터와 실제 데이터 간의 유사도 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손실된 정보의 양을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KL-divergence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알아 볼 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있는것이죠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38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24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수학적 정의</a:t>
            </a:r>
          </a:p>
          <a:p>
            <a:endParaRPr lang="en-US" altLang="ko-KR" dirty="0"/>
          </a:p>
          <a:p>
            <a:r>
              <a:rPr lang="en-US" altLang="ko-KR" dirty="0"/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확률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확률의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log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나타낼 수 있으며 밑이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로그를 사용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logX</a:t>
            </a:r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수학에서는 일반적으로 밑을 생략한 로그를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상용로그로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밑이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로그를 가리키나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통용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이진수가 자주 사용되고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알고리즘에서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과정을 포함하고 있기 때문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log(2)X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표현이 공식적인 표현이 아님을 주의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많은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전공책에서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log(2)X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의미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이벤트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정보의 값에 평균을 취한 값이 엔트로피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H(x)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6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2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불확실성이 높을 수록 엔트로피 값은 증가함을 알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38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22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7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남녀 성별을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판단하는 모델의 정확도를 높이기 위해서는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수집된 특징들을 사용할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확실히 성별을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구분지어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 수 있는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특성의 우선도가 더 높아야 합니다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예시에서는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군인인가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경우 남자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머리가 긴가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경우 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남자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나왔으므로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군인인가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우선도를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높게 두어야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군인의 특성이 불확실성 즉 엔트로피가 비교적 낮으며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긴머리의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특성이 비교적 엔트로피가 더 높음을 알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246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남녀 성별을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판단하는 모델의 정확도를 높이기 위해서는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수집된 특징들을 사용할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확실히 성별을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구분지어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 수 있는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특성의 우선도가 더 높아야 합니다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예시에서는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군인인가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경우 남자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머리가 긴가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경우 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남자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나왔으므로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군인인가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우선도를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높게 두어야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군인의 특성이 불확실성 즉 엔트로피가 비교적 낮으며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긴머리의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특성이 비교적 엔트로피가 더 높음을 알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47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46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C1BE46D-4939-4324-8A95-ABEAC2D05F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03165227-E422-4914-92C9-59AB4498B3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618" y="5422604"/>
            <a:ext cx="5982586" cy="4890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팀 이름 </a:t>
            </a:r>
            <a:r>
              <a:rPr lang="en-US" altLang="ko-KR" dirty="0"/>
              <a:t>(</a:t>
            </a:r>
            <a:r>
              <a:rPr lang="ko-KR" altLang="en-US" dirty="0"/>
              <a:t>맑은고딕</a:t>
            </a:r>
            <a:r>
              <a:rPr lang="en-US" altLang="ko-KR" dirty="0"/>
              <a:t>, </a:t>
            </a:r>
            <a:r>
              <a:rPr lang="ko-KR" altLang="en-US" dirty="0"/>
              <a:t>글꼴크기</a:t>
            </a:r>
            <a:r>
              <a:rPr lang="en-US" altLang="ko-KR" dirty="0"/>
              <a:t>: 18, </a:t>
            </a:r>
            <a:r>
              <a:rPr lang="ko-KR" altLang="en-US" dirty="0" err="1"/>
              <a:t>왼쪽정렬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64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F3D9B4-D3A8-4BA0-AB7C-4A510A13C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81B090C-3B83-48AF-BCB9-A62E8589CF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9F1F5E7-DF6E-4076-9B57-A21032094D93}"/>
              </a:ext>
            </a:extLst>
          </p:cNvPr>
          <p:cNvSpPr txBox="1">
            <a:spLocks/>
          </p:cNvSpPr>
          <p:nvPr userDrawn="1"/>
        </p:nvSpPr>
        <p:spPr>
          <a:xfrm>
            <a:off x="372139" y="6367004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BF4A2-ED60-4137-8FC8-29E244397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9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C85F2E-811E-4030-A38E-D0C28D667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ECAC08-8240-4C1D-8144-D75766F6C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3" y="397023"/>
            <a:ext cx="4359349" cy="485479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6CC6B79D-1BB1-4BAB-B1B7-221137C034AC}"/>
              </a:ext>
            </a:extLst>
          </p:cNvPr>
          <p:cNvSpPr txBox="1">
            <a:spLocks/>
          </p:cNvSpPr>
          <p:nvPr userDrawn="1"/>
        </p:nvSpPr>
        <p:spPr>
          <a:xfrm>
            <a:off x="372139" y="6367004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BF4A2-ED60-4137-8FC8-29E244397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03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52AC0F8-0417-4CBD-8F0B-0FF9B704C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ECAC08-8240-4C1D-8144-D75766F6C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73" y="397023"/>
            <a:ext cx="4359349" cy="485479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6CC6B79D-1BB1-4BAB-B1B7-221137C034AC}"/>
              </a:ext>
            </a:extLst>
          </p:cNvPr>
          <p:cNvSpPr txBox="1">
            <a:spLocks/>
          </p:cNvSpPr>
          <p:nvPr userDrawn="1"/>
        </p:nvSpPr>
        <p:spPr>
          <a:xfrm>
            <a:off x="372139" y="6367004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BF4A2-ED60-4137-8FC8-29E244397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88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D8D562-0BCC-41EB-A92E-105B79951E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B3704FEF-1664-4B16-908B-8445E3BA5597}"/>
              </a:ext>
            </a:extLst>
          </p:cNvPr>
          <p:cNvSpPr txBox="1">
            <a:spLocks/>
          </p:cNvSpPr>
          <p:nvPr userDrawn="1"/>
        </p:nvSpPr>
        <p:spPr>
          <a:xfrm>
            <a:off x="372139" y="6367004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BF4A2-ED60-4137-8FC8-29E244397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29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E12A5FF-AFFA-4819-833F-1F8E6E3D6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1E182-9854-4925-A975-7C160085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2139" y="6367004"/>
            <a:ext cx="381000" cy="365125"/>
          </a:xfrm>
        </p:spPr>
        <p:txBody>
          <a:bodyPr/>
          <a:lstStyle>
            <a:lvl1pPr algn="ctr">
              <a:defRPr sz="1200"/>
            </a:lvl1pPr>
          </a:lstStyle>
          <a:p>
            <a:fld id="{E6FBF4A2-ED60-4137-8FC8-29E244397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615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AA7327-683A-4623-BAE4-4F2864C4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3345C3-E520-4E03-8B4A-6A4A48506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0CD72-242A-445A-B928-F9D155AD2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BBFF0-90B4-4C30-982A-706A2EDC2A0E}" type="datetimeFigureOut">
              <a:rPr lang="ko-KR" altLang="en-US" smtClean="0"/>
              <a:t>2020. 10. 1.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40B3B-BC1F-4EA4-AC05-F41B7E459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000ADE-B021-46CC-A80A-7F0BF2AE4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BF4A2-ED60-4137-8FC8-29E244397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1" r:id="rId3"/>
    <p:sldLayoutId id="2147483655" r:id="rId4"/>
    <p:sldLayoutId id="2147483654" r:id="rId5"/>
    <p:sldLayoutId id="2147483652" r:id="rId6"/>
    <p:sldLayoutId id="2147483650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dventuresinmachinelearning.com/cross-entropy-kl-divergen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jiminAn/GAN-style-transfer/blob/master/%E1%84%8B%E1%85%B5%E1%84%85%E1%85%A9%E1%86%AB%E1%84%8C%E1%85%A5%E1%86%BC%E1%84%85%E1%85%B5/Entropy.md" TargetMode="External"/><Relationship Id="rId5" Type="http://schemas.openxmlformats.org/officeDocument/2006/relationships/hyperlink" Target="https://github.com/jiminAn/GAN-style-transfer/blob/master/%E1%84%8B%E1%85%B5%E1%84%85%E1%85%A9%E1%86%AB%E1%84%8C%E1%85%A5%E1%86%BC%E1%84%85%E1%85%B5/KLD.md" TargetMode="External"/><Relationship Id="rId4" Type="http://schemas.openxmlformats.org/officeDocument/2006/relationships/hyperlink" Target="https://github.com/jiminAn/GAN-style-transfer/blob/master/%E1%84%8B%E1%85%B5%E1%84%85%E1%85%A9%E1%86%AB%E1%84%8C%E1%85%A5%E1%86%BC%E1%84%85%E1%85%B5/entropy_cross_KDL.m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0F15BA-9FA5-EE45-9D14-7162D5AE3384}"/>
              </a:ext>
            </a:extLst>
          </p:cNvPr>
          <p:cNvSpPr txBox="1"/>
          <p:nvPr/>
        </p:nvSpPr>
        <p:spPr>
          <a:xfrm>
            <a:off x="838200" y="1879600"/>
            <a:ext cx="105156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6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Entropy, </a:t>
            </a:r>
            <a:r>
              <a:rPr lang="en-US" altLang="ko-Kore-KR" sz="6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</a:t>
            </a:r>
            <a:r>
              <a:rPr lang="en" altLang="ko-Kore-KR" sz="6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ross Entropy </a:t>
            </a:r>
          </a:p>
          <a:p>
            <a:r>
              <a:rPr lang="en" altLang="ko-Kore-KR" sz="6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and KL-divergence</a:t>
            </a:r>
          </a:p>
          <a:p>
            <a:br>
              <a:rPr lang="en" altLang="ko-Kore-KR" sz="4400" dirty="0"/>
            </a:br>
            <a:endParaRPr lang="en" altLang="ko-Kore-KR" sz="4400" dirty="0"/>
          </a:p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8BAD-C20A-BD4B-ADD9-B3A4816EC859}"/>
              </a:ext>
            </a:extLst>
          </p:cNvPr>
          <p:cNvSpPr txBox="1"/>
          <p:nvPr/>
        </p:nvSpPr>
        <p:spPr>
          <a:xfrm>
            <a:off x="4864100" y="6273225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2020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GAN Style transfer</a:t>
            </a:r>
          </a:p>
          <a:p>
            <a:pPr algn="ctr"/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GAN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때문이야 팀</a:t>
            </a:r>
            <a:endParaRPr kumimoji="1" lang="ko-Kore-KR" altLang="en-US" sz="1600" dirty="0">
              <a:solidFill>
                <a:schemeClr val="bg2">
                  <a:lumMod val="50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EA177-4B4E-F24E-B9C6-2C18C6BA0027}"/>
              </a:ext>
            </a:extLst>
          </p:cNvPr>
          <p:cNvSpPr txBox="1"/>
          <p:nvPr/>
        </p:nvSpPr>
        <p:spPr>
          <a:xfrm>
            <a:off x="939800" y="389890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발표자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안지민</a:t>
            </a:r>
            <a:endParaRPr kumimoji="1" lang="ko-Kore-KR" altLang="en-US" dirty="0">
              <a:solidFill>
                <a:schemeClr val="bg2">
                  <a:lumMod val="25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77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092239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 and 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9FF70-A2A4-F441-BC08-34D16C63BC3A}"/>
              </a:ext>
            </a:extLst>
          </p:cNvPr>
          <p:cNvSpPr txBox="1"/>
          <p:nvPr/>
        </p:nvSpPr>
        <p:spPr>
          <a:xfrm>
            <a:off x="939803" y="1784955"/>
            <a:ext cx="99948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Decision Tree</a:t>
            </a:r>
          </a:p>
          <a:p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엔트로피가 낮은 특성의 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우선도를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높게 설정하여 판단 결과의 정확도를 높이는데 사용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ore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2.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Reinforcement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Learning</a:t>
            </a:r>
          </a:p>
          <a:p>
            <a:endParaRPr kumimoji="1" lang="en-US" altLang="ko-Kore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엔트로피를 통해 강화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학습의 </a:t>
            </a:r>
            <a:r>
              <a:rPr lang="en" altLang="ko-Kore-KR" dirty="0"/>
              <a:t>encouraging exploration</a:t>
            </a:r>
            <a:r>
              <a:rPr lang="ko-KR" altLang="en-US" dirty="0"/>
              <a:t>조건을 만족시킴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</a:t>
            </a:r>
            <a:r>
              <a:rPr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Active Learning</a:t>
            </a:r>
          </a:p>
          <a:p>
            <a:endParaRPr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 샘플링 과정을 통해 라벨이 필요한 인스턴스를 선택하는 전략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19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2. Cross Entropy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36C95D-A873-A142-9651-81874FF3C3DE}"/>
              </a:ext>
            </a:extLst>
          </p:cNvPr>
          <p:cNvSpPr/>
          <p:nvPr/>
        </p:nvSpPr>
        <p:spPr>
          <a:xfrm>
            <a:off x="457203" y="882502"/>
            <a:ext cx="2497800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Cross Entropy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란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D7948-40FB-7C44-9F64-938B248648C6}"/>
              </a:ext>
            </a:extLst>
          </p:cNvPr>
          <p:cNvSpPr txBox="1"/>
          <p:nvPr/>
        </p:nvSpPr>
        <p:spPr>
          <a:xfrm>
            <a:off x="939803" y="1784955"/>
            <a:ext cx="99948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크로스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ore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</a:t>
            </a:r>
            <a:r>
              <a:rPr kumimoji="1" lang="en-US" altLang="ko-Kore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(Cross Entropy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실제 분포 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 대하여 알지 못하는 상태에서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모델링을 통하여 구한 분포인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Q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를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통하여 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를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예측하기 위해 필요한 값으로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두 확률 분포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P,Q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사이를 측정하는 지표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E4853-836A-4E40-90AF-90BB0DDC3C80}"/>
              </a:ext>
            </a:extLst>
          </p:cNvPr>
          <p:cNvSpPr txBox="1"/>
          <p:nvPr/>
        </p:nvSpPr>
        <p:spPr>
          <a:xfrm>
            <a:off x="939802" y="3931255"/>
            <a:ext cx="99948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 vs. Cross Entropy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엔트로피는 하나의 확률 분포에 대한 측정 지표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크로스 엔트로피는 두 확률 분포에 대한 측정 지표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853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71A24D-2A65-434C-86B4-44779280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41" y="2936182"/>
            <a:ext cx="6968031" cy="98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652B7A-0E82-6F4B-A27C-52B22114358D}"/>
              </a:ext>
            </a:extLst>
          </p:cNvPr>
          <p:cNvSpPr/>
          <p:nvPr/>
        </p:nvSpPr>
        <p:spPr>
          <a:xfrm>
            <a:off x="457203" y="882502"/>
            <a:ext cx="3211135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Relation of KL-divergence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2DD49-765D-B842-9B56-A9EC5B71F233}"/>
              </a:ext>
            </a:extLst>
          </p:cNvPr>
          <p:cNvSpPr txBox="1"/>
          <p:nvPr/>
        </p:nvSpPr>
        <p:spPr>
          <a:xfrm>
            <a:off x="1229941" y="2288544"/>
            <a:ext cx="9994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와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Q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 </a:t>
            </a:r>
            <a:r>
              <a:rPr kumimoji="1" lang="en-US" altLang="ko-Kore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Cross Entropy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공식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3030A8C-8009-A248-AD12-B19392E9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397023"/>
            <a:ext cx="4359349" cy="48547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2.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13915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9263C-A6EF-A540-A98A-27E4EB750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16" y="1140343"/>
            <a:ext cx="7326871" cy="54509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EBEAE6-EB82-A64B-8D15-2F0D0E59B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16" y="1140343"/>
            <a:ext cx="10227168" cy="5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5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8575B-41CB-DF42-B260-F89D24BB2ADD}"/>
              </a:ext>
            </a:extLst>
          </p:cNvPr>
          <p:cNvSpPr txBox="1"/>
          <p:nvPr/>
        </p:nvSpPr>
        <p:spPr>
          <a:xfrm>
            <a:off x="869950" y="1530509"/>
            <a:ext cx="99948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쿨백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</a:t>
            </a:r>
            <a:r>
              <a:rPr kumimoji="1" lang="ko-KR" altLang="en-US" sz="2400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라이블러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발산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(KL-divergence)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두 확률 분포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P,Q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 다름을 설명하는 함수로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“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놀라움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”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 표현으로 볼 수도 있다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P,Q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두 확률 분포가 비슷하다면 놀랍지 않은 일이며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는 낮은 값을 가짐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P,Q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두 확률 분포가 비슷하지 않다면 놀라운 일이며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는 높은 값을 가짐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CE82C9-D1B0-6C47-8CCE-5300590DAB97}"/>
              </a:ext>
            </a:extLst>
          </p:cNvPr>
          <p:cNvSpPr/>
          <p:nvPr/>
        </p:nvSpPr>
        <p:spPr>
          <a:xfrm>
            <a:off x="457203" y="882502"/>
            <a:ext cx="3110147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Example of KL-divergence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B67B75-EC71-804A-96DE-196AF39E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4064000"/>
            <a:ext cx="6267763" cy="14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7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E4DAEF-A3BF-AF44-B018-67314F2F4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74900"/>
            <a:ext cx="5016500" cy="3606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28C619-7FFC-8C48-AE75-0B86AD33D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0" y="2374900"/>
            <a:ext cx="4940300" cy="3606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  <a:endParaRPr lang="en-US" altLang="ko-KR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BA046-2E94-7943-815F-BB10899D0660}"/>
              </a:ext>
            </a:extLst>
          </p:cNvPr>
          <p:cNvSpPr txBox="1"/>
          <p:nvPr/>
        </p:nvSpPr>
        <p:spPr>
          <a:xfrm>
            <a:off x="-1955800" y="-406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3288F3-F7C1-394E-BF9E-57CA2440CF4D}"/>
              </a:ext>
            </a:extLst>
          </p:cNvPr>
          <p:cNvSpPr/>
          <p:nvPr/>
        </p:nvSpPr>
        <p:spPr>
          <a:xfrm>
            <a:off x="1000874" y="1584902"/>
            <a:ext cx="3110147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Example of KL-divergence</a:t>
            </a:r>
          </a:p>
        </p:txBody>
      </p:sp>
    </p:spTree>
    <p:extLst>
      <p:ext uri="{BB962C8B-B14F-4D97-AF65-F5344CB8AC3E}">
        <p14:creationId xmlns:p14="http://schemas.microsoft.com/office/powerpoint/2010/main" val="22991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CE82C9-D1B0-6C47-8CCE-5300590DAB97}"/>
              </a:ext>
            </a:extLst>
          </p:cNvPr>
          <p:cNvSpPr/>
          <p:nvPr/>
        </p:nvSpPr>
        <p:spPr>
          <a:xfrm>
            <a:off x="457203" y="882502"/>
            <a:ext cx="4075155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Induction process of KL-divergence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96995-9E31-9A49-A5A4-ACEFB3800A3D}"/>
              </a:ext>
            </a:extLst>
          </p:cNvPr>
          <p:cNvSpPr txBox="1"/>
          <p:nvPr/>
        </p:nvSpPr>
        <p:spPr>
          <a:xfrm>
            <a:off x="869950" y="1530509"/>
            <a:ext cx="99948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 유도 과정</a:t>
            </a:r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 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베이지안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관점에서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는 사전 분포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Q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에서 사후 분포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로 이동할 때 얻어지는 정보를 의미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따라서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는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likelihood ratio 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접근을 통해 나타낼 수 있음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lvl="1"/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ore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ore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ore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독립적인 샘플이 많이 있고</a:t>
            </a:r>
            <a:r>
              <a:rPr kumimoji="1" lang="en-US" altLang="ko-Kore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 </a:t>
            </a:r>
          </a:p>
          <a:p>
            <a:r>
              <a:rPr kumimoji="1" lang="ko-Kore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 모든 것을 고려하여 </a:t>
            </a:r>
            <a:r>
              <a:rPr kumimoji="1" lang="en-US" altLang="ko-Kore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likelihood function</a:t>
            </a:r>
            <a:r>
              <a:rPr kumimoji="1" lang="ko-Kore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을 추정한다고 가정하면 아래와 같이 표현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82D928-8032-E848-903F-641D193B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18" y="3200739"/>
            <a:ext cx="1706516" cy="1053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EE1B81-A5E1-4E4C-8F7B-250CA8808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81" y="5060166"/>
            <a:ext cx="1803413" cy="8474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F521B4-531F-6842-A165-D3058D4C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357" y="5130276"/>
            <a:ext cx="2445027" cy="777359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0D65EAF5-EED4-7349-944F-978679948585}"/>
              </a:ext>
            </a:extLst>
          </p:cNvPr>
          <p:cNvSpPr/>
          <p:nvPr/>
        </p:nvSpPr>
        <p:spPr>
          <a:xfrm>
            <a:off x="3237812" y="5356318"/>
            <a:ext cx="493295" cy="2551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CE82C9-D1B0-6C47-8CCE-5300590DAB97}"/>
              </a:ext>
            </a:extLst>
          </p:cNvPr>
          <p:cNvSpPr/>
          <p:nvPr/>
        </p:nvSpPr>
        <p:spPr>
          <a:xfrm>
            <a:off x="457203" y="882502"/>
            <a:ext cx="4075155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Induction process of KL-divergence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596995-9E31-9A49-A5A4-ACEFB3800A3D}"/>
              </a:ext>
            </a:extLst>
          </p:cNvPr>
          <p:cNvSpPr txBox="1"/>
          <p:nvPr/>
        </p:nvSpPr>
        <p:spPr>
          <a:xfrm>
            <a:off x="869950" y="1530509"/>
            <a:ext cx="99948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이제 각 샘플들이 평균적으로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q(x)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보다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p(x)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에서 나왔는지를 정량화 하는지에 대해 알아보자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lvl="1"/>
            <a:endParaRPr kumimoji="1" lang="en-US" altLang="ko-Kore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lvl="1"/>
            <a:r>
              <a:rPr kumimoji="1" lang="ko-Kore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이를 위해 </a:t>
            </a:r>
            <a:r>
              <a:rPr kumimoji="1" lang="en-US" altLang="ko-Kore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likelihood ratio</a:t>
            </a:r>
            <a:r>
              <a:rPr kumimoji="1" lang="ko-Kore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 기댓값을 취해보자</a:t>
            </a:r>
            <a:endParaRPr kumimoji="1" lang="en-US" altLang="ko-Kore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0D65EAF5-EED4-7349-944F-978679948585}"/>
              </a:ext>
            </a:extLst>
          </p:cNvPr>
          <p:cNvSpPr/>
          <p:nvPr/>
        </p:nvSpPr>
        <p:spPr>
          <a:xfrm>
            <a:off x="5499749" y="3237577"/>
            <a:ext cx="493295" cy="2551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FAA48-C2DB-2949-AE2C-00D042F72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392" y="3054204"/>
            <a:ext cx="3906965" cy="8041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A7836A-DCD5-6D4D-BC70-9B970762B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958" y="2979468"/>
            <a:ext cx="5847347" cy="8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8575B-41CB-DF42-B260-F89D24BB2ADD}"/>
              </a:ext>
            </a:extLst>
          </p:cNvPr>
          <p:cNvSpPr txBox="1"/>
          <p:nvPr/>
        </p:nvSpPr>
        <p:spPr>
          <a:xfrm>
            <a:off x="1098551" y="2279809"/>
            <a:ext cx="999489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머신러닝에서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는 어떻게 사용되는가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주로 아직 확인되지 않은 모델을 특정한 확률 분포로 근사 시키는데 사용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실제 데이터를 최대한 잘 설명하는 정규분포를 구하려면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를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가장 낮게 만드는 정규분포를 구하면 됨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CE82C9-D1B0-6C47-8CCE-5300590DAB97}"/>
              </a:ext>
            </a:extLst>
          </p:cNvPr>
          <p:cNvSpPr/>
          <p:nvPr/>
        </p:nvSpPr>
        <p:spPr>
          <a:xfrm>
            <a:off x="457203" y="882502"/>
            <a:ext cx="2709396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and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3142168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4.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C703A-58F3-5E45-98C8-69BFB24593EE}"/>
              </a:ext>
            </a:extLst>
          </p:cNvPr>
          <p:cNvSpPr txBox="1"/>
          <p:nvPr/>
        </p:nvSpPr>
        <p:spPr>
          <a:xfrm>
            <a:off x="850903" y="1098402"/>
            <a:ext cx="1107439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원문 참고</a:t>
            </a:r>
            <a:endParaRPr kumimoji="1" lang="en-US" altLang="ko-KR" sz="20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&lt;An Introduction to entropy, cross entropy and KL-divergence in machine learning&gt; By admin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  <a:hlinkClick r:id="rId3"/>
              </a:rPr>
              <a:t>https://adventuresinmachinelearning.com/cross-entropy-kl-divergence/</a:t>
            </a:r>
            <a:endParaRPr kumimoji="1" lang="en-US" altLang="ko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2. </a:t>
            </a:r>
            <a:r>
              <a:rPr kumimoji="1" lang="ko-KR" altLang="en-US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자세한 내용은 깃에 정리</a:t>
            </a:r>
            <a:endParaRPr kumimoji="1" lang="en-US" altLang="ko-KR" sz="20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&lt;</a:t>
            </a:r>
            <a:r>
              <a:rPr kumimoji="1" lang="en-US" altLang="ko-KR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Entropy&amp;Cross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Entropy&amp;KLD</a:t>
            </a:r>
            <a:r>
              <a:rPr lang="en" altLang="ko-Kore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  <a:hlinkClick r:id="rId4"/>
              </a:rPr>
              <a:t>https://github.com/jiminAn/GAN-style-transfer/blob/master/%E1%84%8B%E1%85%B5%E1%84%85%E1%85%A9%E1%86%AB%E1%84%8C%E1%85%A5%E1%86%BC%E1%84%85%E1%85%B5/entropy_cross_KDL.md</a:t>
            </a:r>
            <a:endParaRPr lang="en" altLang="ko-Kore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" altLang="ko-Kore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&lt;KLD 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상세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&gt;</a:t>
            </a:r>
          </a:p>
          <a:p>
            <a:pPr marL="342900" indent="-342900">
              <a:buFontTx/>
              <a:buChar char="-"/>
            </a:pPr>
            <a:r>
              <a:rPr kumimoji="1" lang="en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  <a:hlinkClick r:id="rId5"/>
              </a:rPr>
              <a:t>https://github.com/jiminAn/GAN-style-transfer/blob/master/%E1%84%8B%E1%85%B5%E1%84%85%E1%85%A9%E1%86%AB%E1%84%8C%E1%85%A5%E1%86%BC%E1%84%85%E1%85%B5/KLD.md</a:t>
            </a:r>
            <a:endParaRPr kumimoji="1" lang="en" altLang="ko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FontTx/>
              <a:buChar char="-"/>
            </a:pPr>
            <a:endParaRPr kumimoji="1" lang="en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&lt;Entropy 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상세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kumimoji="1" lang="en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  <a:hlinkClick r:id="rId6"/>
              </a:rPr>
              <a:t>https://github.com/jiminAn/GAN-style-transfer/blob/master/%E1%84%8B%E1%85%B5%E1%84%85%E1%85%A9%E1%86%AB%E1%84%8C%E1%85%A5%E1%86%BC%E1%84%85%E1%85%B5/Entropy.md</a:t>
            </a:r>
            <a:endParaRPr kumimoji="1" lang="en" altLang="ko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2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AB1B7E-4997-4ED2-BF68-E3A1A5FEE76B}"/>
              </a:ext>
            </a:extLst>
          </p:cNvPr>
          <p:cNvGrpSpPr/>
          <p:nvPr/>
        </p:nvGrpSpPr>
        <p:grpSpPr>
          <a:xfrm>
            <a:off x="5804802" y="1195799"/>
            <a:ext cx="4348700" cy="1478872"/>
            <a:chOff x="4763402" y="1691099"/>
            <a:chExt cx="4348700" cy="14788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97F5F0-38A5-4878-AF88-0C756F4C0C83}"/>
                </a:ext>
              </a:extLst>
            </p:cNvPr>
            <p:cNvSpPr txBox="1"/>
            <p:nvPr/>
          </p:nvSpPr>
          <p:spPr>
            <a:xfrm>
              <a:off x="4763402" y="1691099"/>
              <a:ext cx="19032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1. Entropy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202E31-390E-486C-B6C5-4F5A3A86314A}"/>
                </a:ext>
              </a:extLst>
            </p:cNvPr>
            <p:cNvSpPr txBox="1"/>
            <p:nvPr/>
          </p:nvSpPr>
          <p:spPr>
            <a:xfrm>
              <a:off x="4922890" y="2152705"/>
              <a:ext cx="2938409" cy="10172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Information and Entropy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Example of Entropy</a:t>
              </a:r>
              <a:r>
                <a:rPr lang="ko-KR" altLang="en-US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    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Entropy and ML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745532-B214-4E2B-8B41-5ED909C5B30F}"/>
                </a:ext>
              </a:extLst>
            </p:cNvPr>
            <p:cNvSpPr txBox="1"/>
            <p:nvPr/>
          </p:nvSpPr>
          <p:spPr>
            <a:xfrm>
              <a:off x="8594654" y="2121790"/>
              <a:ext cx="517448" cy="10172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01</a:t>
              </a:r>
              <a:r>
                <a:rPr lang="ko-KR" altLang="en-US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    </a:t>
              </a:r>
            </a:p>
            <a:p>
              <a:pPr>
                <a:lnSpc>
                  <a:spcPct val="130000"/>
                </a:lnSpc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02</a:t>
              </a:r>
            </a:p>
            <a:p>
              <a:pPr>
                <a:lnSpc>
                  <a:spcPct val="130000"/>
                </a:lnSpc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03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183FA5-DC94-4BC7-A713-7FB5CD35F20F}"/>
              </a:ext>
            </a:extLst>
          </p:cNvPr>
          <p:cNvGrpSpPr/>
          <p:nvPr/>
        </p:nvGrpSpPr>
        <p:grpSpPr>
          <a:xfrm>
            <a:off x="5804802" y="2925567"/>
            <a:ext cx="3831252" cy="1682640"/>
            <a:chOff x="4763402" y="1691099"/>
            <a:chExt cx="3831252" cy="16826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26B62-8337-4D9A-965F-3CC87DB42D22}"/>
                </a:ext>
              </a:extLst>
            </p:cNvPr>
            <p:cNvSpPr txBox="1"/>
            <p:nvPr/>
          </p:nvSpPr>
          <p:spPr>
            <a:xfrm>
              <a:off x="4763402" y="1691099"/>
              <a:ext cx="3097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2. Cross Entropy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0AE536-3929-41F5-9F64-92E73E035C13}"/>
                </a:ext>
              </a:extLst>
            </p:cNvPr>
            <p:cNvSpPr txBox="1"/>
            <p:nvPr/>
          </p:nvSpPr>
          <p:spPr>
            <a:xfrm>
              <a:off x="4922890" y="2032538"/>
              <a:ext cx="3671764" cy="13412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Cross Entropy     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Relation of KL-divergence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Induction process of KL-divergence</a:t>
              </a:r>
            </a:p>
            <a:p>
              <a:pPr>
                <a:lnSpc>
                  <a:spcPct val="130000"/>
                </a:lnSpc>
                <a:tabLst>
                  <a:tab pos="265113" algn="l"/>
                </a:tabLst>
              </a:pPr>
              <a:endPara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B5284B4-759C-4EB7-A0F7-D49FE37F331E}"/>
              </a:ext>
            </a:extLst>
          </p:cNvPr>
          <p:cNvSpPr txBox="1"/>
          <p:nvPr/>
        </p:nvSpPr>
        <p:spPr>
          <a:xfrm>
            <a:off x="5804802" y="4455280"/>
            <a:ext cx="2577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D360E-68AB-7F45-8A93-CEF4649A4A0A}"/>
              </a:ext>
            </a:extLst>
          </p:cNvPr>
          <p:cNvSpPr txBox="1"/>
          <p:nvPr/>
        </p:nvSpPr>
        <p:spPr>
          <a:xfrm>
            <a:off x="5804802" y="5706438"/>
            <a:ext cx="2577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4. Reference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8A816D-E729-8749-8DFE-F2B8CBDE0BE4}"/>
              </a:ext>
            </a:extLst>
          </p:cNvPr>
          <p:cNvSpPr txBox="1"/>
          <p:nvPr/>
        </p:nvSpPr>
        <p:spPr>
          <a:xfrm>
            <a:off x="5964289" y="4855833"/>
            <a:ext cx="3421009" cy="10172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Example of KL-divergence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lang="ko-KR" altLang="en-US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and</a:t>
            </a:r>
            <a:r>
              <a:rPr lang="ko-KR" altLang="en-US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ML</a:t>
            </a:r>
          </a:p>
          <a:p>
            <a:pPr>
              <a:lnSpc>
                <a:spcPct val="130000"/>
              </a:lnSpc>
              <a:tabLst>
                <a:tab pos="265113" algn="l"/>
              </a:tabLst>
            </a:pPr>
            <a:endParaRPr lang="en-US" altLang="ko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C80445-253A-9447-8493-6557E80961F6}"/>
              </a:ext>
            </a:extLst>
          </p:cNvPr>
          <p:cNvSpPr txBox="1"/>
          <p:nvPr/>
        </p:nvSpPr>
        <p:spPr>
          <a:xfrm>
            <a:off x="9636054" y="4829990"/>
            <a:ext cx="517448" cy="10172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  <a:tabLst>
                <a:tab pos="265113" algn="l"/>
              </a:tabLst>
            </a:pP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01</a:t>
            </a:r>
            <a:r>
              <a:rPr lang="ko-KR" altLang="en-US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 </a:t>
            </a:r>
          </a:p>
          <a:p>
            <a:pPr>
              <a:lnSpc>
                <a:spcPct val="130000"/>
              </a:lnSpc>
              <a:tabLst>
                <a:tab pos="265113" algn="l"/>
              </a:tabLst>
            </a:pP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02</a:t>
            </a:r>
          </a:p>
          <a:p>
            <a:pPr>
              <a:lnSpc>
                <a:spcPct val="130000"/>
              </a:lnSpc>
              <a:tabLst>
                <a:tab pos="265113" algn="l"/>
              </a:tabLst>
            </a:pPr>
            <a:endParaRPr lang="en-US" altLang="ko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05D82-A4CF-3748-BEE6-4455AED0A87B}"/>
              </a:ext>
            </a:extLst>
          </p:cNvPr>
          <p:cNvSpPr txBox="1"/>
          <p:nvPr/>
        </p:nvSpPr>
        <p:spPr>
          <a:xfrm>
            <a:off x="9636054" y="3267006"/>
            <a:ext cx="517448" cy="10172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  <a:tabLst>
                <a:tab pos="265113" algn="l"/>
              </a:tabLst>
            </a:pP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01</a:t>
            </a:r>
            <a:r>
              <a:rPr lang="ko-KR" altLang="en-US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 </a:t>
            </a:r>
          </a:p>
          <a:p>
            <a:pPr>
              <a:lnSpc>
                <a:spcPct val="130000"/>
              </a:lnSpc>
              <a:tabLst>
                <a:tab pos="265113" algn="l"/>
              </a:tabLst>
            </a:pP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02</a:t>
            </a:r>
          </a:p>
          <a:p>
            <a:pPr>
              <a:lnSpc>
                <a:spcPct val="130000"/>
              </a:lnSpc>
              <a:tabLst>
                <a:tab pos="265113" algn="l"/>
              </a:tabLst>
            </a:pP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9806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0F15BA-9FA5-EE45-9D14-7162D5AE3384}"/>
              </a:ext>
            </a:extLst>
          </p:cNvPr>
          <p:cNvSpPr txBox="1"/>
          <p:nvPr/>
        </p:nvSpPr>
        <p:spPr>
          <a:xfrm>
            <a:off x="4127500" y="2760127"/>
            <a:ext cx="1051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감사합니다</a:t>
            </a:r>
            <a:endParaRPr lang="en" altLang="ko-Kore-KR" sz="60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br>
              <a:rPr lang="en" altLang="ko-Kore-KR" sz="4400" dirty="0"/>
            </a:br>
            <a:endParaRPr lang="en" altLang="ko-Kore-KR" sz="4400" dirty="0"/>
          </a:p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8BAD-C20A-BD4B-ADD9-B3A4816EC859}"/>
              </a:ext>
            </a:extLst>
          </p:cNvPr>
          <p:cNvSpPr txBox="1"/>
          <p:nvPr/>
        </p:nvSpPr>
        <p:spPr>
          <a:xfrm>
            <a:off x="4597400" y="6273225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2020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GAN Style transfer</a:t>
            </a:r>
          </a:p>
          <a:p>
            <a:pPr algn="ctr"/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GAN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때문이야 팀</a:t>
            </a:r>
            <a:endParaRPr kumimoji="1" lang="ko-Kore-KR" altLang="en-US" sz="1600" dirty="0">
              <a:solidFill>
                <a:schemeClr val="bg2">
                  <a:lumMod val="50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EA177-4B4E-F24E-B9C6-2C18C6BA0027}"/>
              </a:ext>
            </a:extLst>
          </p:cNvPr>
          <p:cNvSpPr txBox="1"/>
          <p:nvPr/>
        </p:nvSpPr>
        <p:spPr>
          <a:xfrm>
            <a:off x="5003800" y="398780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발표자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안지민</a:t>
            </a:r>
            <a:endParaRPr kumimoji="1" lang="ko-Kore-KR" altLang="en-US" dirty="0">
              <a:solidFill>
                <a:schemeClr val="bg2">
                  <a:lumMod val="25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3070071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Information and Entropy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C703A-58F3-5E45-98C8-69BFB24593EE}"/>
              </a:ext>
            </a:extLst>
          </p:cNvPr>
          <p:cNvSpPr txBox="1"/>
          <p:nvPr/>
        </p:nvSpPr>
        <p:spPr>
          <a:xfrm>
            <a:off x="939803" y="1784955"/>
            <a:ext cx="99948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정보이론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(Information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Theory)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시그널에 존재하는 정보의 양을 측정하는 응용수학의 한 갈래로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잘 일어나지 않는 사건은 자주 발생하는 사건보다 정보량이 많다는 것이 핵심 아이디어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5A492-950D-6343-A6E6-8B7801C7B265}"/>
              </a:ext>
            </a:extLst>
          </p:cNvPr>
          <p:cNvSpPr txBox="1"/>
          <p:nvPr/>
        </p:nvSpPr>
        <p:spPr>
          <a:xfrm>
            <a:off x="939803" y="3656903"/>
            <a:ext cx="99948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정보이론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에서 정보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(Information)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주어진 이벤트에서 발생하는 놀라움의 양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7A0DB-C2AE-B446-A80C-C4774D60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3" y="4979095"/>
            <a:ext cx="7162797" cy="10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4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3070071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Information and Entropy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34425-E740-8E42-A5F4-B1DF68E969E7}"/>
              </a:ext>
            </a:extLst>
          </p:cNvPr>
          <p:cNvSpPr txBox="1"/>
          <p:nvPr/>
        </p:nvSpPr>
        <p:spPr>
          <a:xfrm>
            <a:off x="939803" y="1784955"/>
            <a:ext cx="99948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</a:t>
            </a:r>
            <a:r>
              <a:rPr kumimoji="1" lang="en-US" altLang="ko-Kore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(Entropy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특정한 확률과정에서 생성된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information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 평균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기대값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1AF571-970A-3E49-9F67-181481BA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3" y="3169950"/>
            <a:ext cx="10559365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47D22A-664A-CB40-969F-A4277ED5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0" y="337424"/>
            <a:ext cx="4140197" cy="19359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880917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Example of Entropy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34425-E740-8E42-A5F4-B1DF68E969E7}"/>
              </a:ext>
            </a:extLst>
          </p:cNvPr>
          <p:cNvSpPr txBox="1"/>
          <p:nvPr/>
        </p:nvSpPr>
        <p:spPr>
          <a:xfrm>
            <a:off x="939803" y="1784955"/>
            <a:ext cx="999489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예시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동전을 던졌을 때 앞면과 뒷면이 나올 확률</a:t>
            </a:r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공정한 동전</a:t>
            </a: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lvl="1"/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P(X=1) = ½ , P(X=0) = ½</a:t>
            </a: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불공정한 동전</a:t>
            </a: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lvl="1"/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lvl="1"/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P(X=1) = 9/10 , P(X=0) = 1/10</a:t>
            </a: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</a:t>
            </a:r>
            <a:r>
              <a:rPr kumimoji="1" lang="ko-KR" altLang="en-US" sz="2200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하비덴트의</a:t>
            </a:r>
            <a:r>
              <a:rPr kumimoji="1" lang="ko-KR" altLang="en-US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동전</a:t>
            </a: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br>
              <a:rPr kumimoji="1" lang="en-US" altLang="ko-KR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</a:br>
            <a:r>
              <a:rPr kumimoji="1" lang="en-US" altLang="ko-KR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P(X=1) = 1 , P(X=0) = 0</a:t>
            </a:r>
            <a:endParaRPr kumimoji="1" lang="en-US" altLang="ko-KR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D9ED9-D337-9542-A66E-A6F1296B4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50" y="2464657"/>
            <a:ext cx="5226538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1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7C0ADB6-1A7F-5B41-BE05-030CB259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263982"/>
            <a:ext cx="7327897" cy="9611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880917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Example of Entropy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06C9FE-80E5-6D4B-85DE-366E928F4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3" t="3239" r="6201" b="6900"/>
          <a:stretch/>
        </p:blipFill>
        <p:spPr>
          <a:xfrm>
            <a:off x="1244600" y="2225130"/>
            <a:ext cx="7683500" cy="43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0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30DACE-8E01-9043-8842-A9E78624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2454252"/>
            <a:ext cx="7845474" cy="37902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092239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 and 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9FF70-A2A4-F441-BC08-34D16C63BC3A}"/>
              </a:ext>
            </a:extLst>
          </p:cNvPr>
          <p:cNvSpPr txBox="1"/>
          <p:nvPr/>
        </p:nvSpPr>
        <p:spPr>
          <a:xfrm>
            <a:off x="939803" y="1784955"/>
            <a:ext cx="99948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의사결정트리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(Decision Tree)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각 데이터들이 가진 속성들로부터 패턴을 찾아내서 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분류 과제를 수행할 수 있도록 하는 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지도학습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머신러닝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모델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4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092239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 and 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9FF70-A2A4-F441-BC08-34D16C63BC3A}"/>
              </a:ext>
            </a:extLst>
          </p:cNvPr>
          <p:cNvSpPr txBox="1"/>
          <p:nvPr/>
        </p:nvSpPr>
        <p:spPr>
          <a:xfrm>
            <a:off x="939803" y="1784955"/>
            <a:ext cx="99948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예시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의사결정 트리로 성별을 판단하는 모델을 만들어보자</a:t>
            </a:r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아래의 두 조건을 각 데이터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별로 수집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군인인가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(Y/N)</a:t>
            </a:r>
          </a:p>
          <a:p>
            <a:pPr marL="342900" indent="-342900">
              <a:buAutoNum type="arabicPeriod"/>
            </a:pP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긴 머리인가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 (Y/N)</a:t>
            </a:r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35C09-E5D4-DB4A-BF8E-7BB80F36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073" y="2461050"/>
            <a:ext cx="4661943" cy="40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3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092239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 and 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9FF70-A2A4-F441-BC08-34D16C63BC3A}"/>
              </a:ext>
            </a:extLst>
          </p:cNvPr>
          <p:cNvSpPr txBox="1"/>
          <p:nvPr/>
        </p:nvSpPr>
        <p:spPr>
          <a:xfrm>
            <a:off x="939803" y="1784955"/>
            <a:ext cx="99948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예시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의사결정 트리로 성별을 판단하는 모델을 만들어보자</a:t>
            </a:r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아래의 두 조건을 각 데이터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별로 수집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군인인가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(Y/N)</a:t>
            </a:r>
          </a:p>
          <a:p>
            <a:pPr marL="342900" indent="-342900">
              <a:buAutoNum type="arabicPeriod"/>
            </a:pP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긴 머리인가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 (Y/N)</a:t>
            </a:r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B77C21-BB40-A141-A07A-14E07F72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60" y="3198445"/>
            <a:ext cx="8503840" cy="3262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3175CC-5968-8944-BCD0-6F0C6EFC8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760" y="3198445"/>
            <a:ext cx="8503840" cy="34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1677</Words>
  <Application>Microsoft Macintosh PowerPoint</Application>
  <PresentationFormat>와이드스크린</PresentationFormat>
  <Paragraphs>264</Paragraphs>
  <Slides>20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Microsoft GothicNeo</vt:lpstr>
      <vt:lpstr>Microsoft GothicNeo Light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1. Entropy </vt:lpstr>
      <vt:lpstr>1. Entropy </vt:lpstr>
      <vt:lpstr>1. Entropy </vt:lpstr>
      <vt:lpstr>1. Entropy </vt:lpstr>
      <vt:lpstr>1. Entropy </vt:lpstr>
      <vt:lpstr>1. Entropy </vt:lpstr>
      <vt:lpstr>1. Entropy </vt:lpstr>
      <vt:lpstr>1. Entropy </vt:lpstr>
      <vt:lpstr>2. Cross Entropy</vt:lpstr>
      <vt:lpstr>2. Cross Entropy</vt:lpstr>
      <vt:lpstr>3. KL-divergence</vt:lpstr>
      <vt:lpstr>3. KL-divergence</vt:lpstr>
      <vt:lpstr>3. KL-divergence</vt:lpstr>
      <vt:lpstr>3. KL-divergence</vt:lpstr>
      <vt:lpstr>3. KL-divergence</vt:lpstr>
      <vt:lpstr>3. KL-divergence</vt:lpstr>
      <vt:lpstr>4. Reference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jimin8036@daum.net</dc:creator>
  <cp:lastModifiedBy>jimin8036@daum.net</cp:lastModifiedBy>
  <cp:revision>11</cp:revision>
  <dcterms:created xsi:type="dcterms:W3CDTF">2020-10-01T02:08:45Z</dcterms:created>
  <dcterms:modified xsi:type="dcterms:W3CDTF">2020-10-01T08:51:21Z</dcterms:modified>
</cp:coreProperties>
</file>